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Press Start 2P"/>
      <p:regular r:id="rId17"/>
    </p:embeddedFont>
    <p:embeddedFont>
      <p:font typeface="Open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2" roundtripDataSignature="AMtx7mhISCWsaVHbMJ06g8Yo8vHSb25Z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8AE42C0-3059-438F-BDF9-7314A88D9980}">
  <a:tblStyle styleId="{58AE42C0-3059-438F-BDF9-7314A88D9980}"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ressStart2P-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bold.fntdata"/><Relationship Id="rId6" Type="http://schemas.openxmlformats.org/officeDocument/2006/relationships/slide" Target="slides/slide1.xml"/><Relationship Id="rId18" Type="http://schemas.openxmlformats.org/officeDocument/2006/relationships/font" Target="fonts/Open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rgbClr val="000000"/>
                </a:solidFill>
                <a:latin typeface="Calibri"/>
                <a:ea typeface="Calibri"/>
                <a:cs typeface="Calibri"/>
                <a:sym typeface="Calibri"/>
              </a:rPr>
              <a:t>Geographical Community</a:t>
            </a:r>
            <a:r>
              <a:rPr b="0" i="1" lang="en-US" sz="1200" u="none" cap="none" strike="noStrike">
                <a:solidFill>
                  <a:srgbClr val="000000"/>
                </a:solidFill>
                <a:latin typeface="Calibri"/>
                <a:ea typeface="Calibri"/>
                <a:cs typeface="Calibri"/>
                <a:sym typeface="Calibri"/>
              </a:rPr>
              <a:t>: Based on geographical location: a place or region where people are found living and congregating, such as a locale, city, village, or region.</a:t>
            </a:r>
            <a:endParaRPr b="0" i="0" sz="1200" u="none" cap="none" strike="noStrike">
              <a:solidFill>
                <a:srgbClr val="000000"/>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rgbClr val="000000"/>
                </a:solidFill>
                <a:latin typeface="Calibri"/>
                <a:ea typeface="Calibri"/>
                <a:cs typeface="Calibri"/>
                <a:sym typeface="Calibri"/>
              </a:rPr>
              <a:t>Interest-based community</a:t>
            </a:r>
            <a:r>
              <a:rPr b="0" i="1" lang="en-US" sz="1200" u="none" cap="none" strike="noStrike">
                <a:solidFill>
                  <a:srgbClr val="000000"/>
                </a:solidFill>
                <a:latin typeface="Calibri"/>
                <a:ea typeface="Calibri"/>
                <a:cs typeface="Calibri"/>
                <a:sym typeface="Calibri"/>
              </a:rPr>
              <a:t>: quite simply, people who come together because of a common interest in activities or passions; such communities would easily be found within sports clubs, book clubs, and online forums.</a:t>
            </a:r>
            <a:endParaRPr b="0" i="0" sz="1200" u="none" cap="none" strike="noStrike">
              <a:solidFill>
                <a:srgbClr val="000000"/>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rgbClr val="000000"/>
                </a:solidFill>
                <a:latin typeface="Calibri"/>
                <a:ea typeface="Calibri"/>
                <a:cs typeface="Calibri"/>
                <a:sym typeface="Calibri"/>
              </a:rPr>
              <a:t>Cultural or ethnic group</a:t>
            </a:r>
            <a:r>
              <a:rPr b="0" i="1" lang="en-US" sz="1200" u="none" cap="none" strike="noStrike">
                <a:solidFill>
                  <a:srgbClr val="000000"/>
                </a:solidFill>
                <a:latin typeface="Calibri"/>
                <a:ea typeface="Calibri"/>
                <a:cs typeface="Calibri"/>
                <a:sym typeface="Calibri"/>
              </a:rPr>
              <a:t>: It is in this regard that reference can be made to language groups, faith-based communities, and cultural associations where members share a common heritage, ethnic, or religious background.</a:t>
            </a:r>
            <a:endParaRPr b="0" i="0" sz="1200" u="none" cap="none" strike="noStrike">
              <a:solidFill>
                <a:srgbClr val="000000"/>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rgbClr val="000000"/>
                </a:solidFill>
                <a:latin typeface="Calibri"/>
                <a:ea typeface="Calibri"/>
                <a:cs typeface="Calibri"/>
                <a:sym typeface="Calibri"/>
              </a:rPr>
              <a:t>Virtual/Online Community</a:t>
            </a:r>
            <a:r>
              <a:rPr b="0" i="1" lang="en-US" sz="1200" u="none" cap="none" strike="noStrike">
                <a:solidFill>
                  <a:srgbClr val="000000"/>
                </a:solidFill>
                <a:latin typeface="Calibri"/>
                <a:ea typeface="Calibri"/>
                <a:cs typeface="Calibri"/>
                <a:sym typeface="Calibri"/>
              </a:rPr>
              <a:t>: A community that is interconnected with each other through digital platforms, social media, forums; the individuals are capable of speaking to each other without considering the distance.</a:t>
            </a:r>
            <a:endParaRPr b="0" i="0" sz="1200" u="none" cap="none" strike="noStrike">
              <a:solidFill>
                <a:srgbClr val="000000"/>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rgbClr val="000000"/>
                </a:solidFill>
                <a:latin typeface="Calibri"/>
                <a:ea typeface="Calibri"/>
                <a:cs typeface="Calibri"/>
                <a:sym typeface="Calibri"/>
              </a:rPr>
              <a:t>Professional Community</a:t>
            </a:r>
            <a:r>
              <a:rPr b="0" i="1" lang="en-US" sz="1200" u="none" cap="none" strike="noStrike">
                <a:solidFill>
                  <a:srgbClr val="000000"/>
                </a:solidFill>
                <a:latin typeface="Calibri"/>
                <a:ea typeface="Calibri"/>
                <a:cs typeface="Calibri"/>
                <a:sym typeface="Calibri"/>
              </a:rPr>
              <a:t>: A group based on a common profession or business trade; professional organizations, trade unions, networking groups.</a:t>
            </a:r>
            <a:endParaRPr b="0" i="0" sz="1200" u="none" cap="none" strike="noStrike">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a:p>
        </p:txBody>
      </p:sp>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Shared Identity: </a:t>
            </a:r>
            <a:r>
              <a:rPr lang="en-US" sz="3409">
                <a:solidFill>
                  <a:srgbClr val="000000"/>
                </a:solidFill>
                <a:latin typeface="Arial"/>
                <a:ea typeface="Arial"/>
                <a:cs typeface="Arial"/>
                <a:sym typeface="Arial"/>
              </a:rPr>
              <a:t>United by common values, goals, or backgrounds.</a:t>
            </a:r>
            <a:endParaRPr/>
          </a:p>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Social Interaction: </a:t>
            </a:r>
            <a:r>
              <a:rPr lang="en-US" sz="3409">
                <a:solidFill>
                  <a:srgbClr val="000000"/>
                </a:solidFill>
                <a:latin typeface="Arial"/>
                <a:ea typeface="Arial"/>
                <a:cs typeface="Arial"/>
                <a:sym typeface="Arial"/>
              </a:rPr>
              <a:t>Frequent communication builds strong relationships.</a:t>
            </a:r>
            <a:endParaRPr/>
          </a:p>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Mutual Support: </a:t>
            </a:r>
            <a:r>
              <a:rPr lang="en-US" sz="3409">
                <a:solidFill>
                  <a:srgbClr val="000000"/>
                </a:solidFill>
                <a:latin typeface="Arial"/>
                <a:ea typeface="Arial"/>
                <a:cs typeface="Arial"/>
                <a:sym typeface="Arial"/>
              </a:rPr>
              <a:t>Members help one another, enhancing mutual well-being.</a:t>
            </a:r>
            <a:endParaRPr/>
          </a:p>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Belongingness: </a:t>
            </a:r>
            <a:r>
              <a:rPr lang="en-US" sz="3409">
                <a:solidFill>
                  <a:srgbClr val="000000"/>
                </a:solidFill>
                <a:latin typeface="Arial"/>
                <a:ea typeface="Arial"/>
                <a:cs typeface="Arial"/>
                <a:sym typeface="Arial"/>
              </a:rPr>
              <a:t>A sense of being part of something bigger, with emotional support.</a:t>
            </a:r>
            <a:endParaRPr/>
          </a:p>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Shared Traditions:</a:t>
            </a:r>
            <a:r>
              <a:rPr lang="en-US" sz="3409">
                <a:solidFill>
                  <a:srgbClr val="000000"/>
                </a:solidFill>
                <a:latin typeface="Arial"/>
                <a:ea typeface="Arial"/>
                <a:cs typeface="Arial"/>
                <a:sym typeface="Arial"/>
              </a:rPr>
              <a:t> Customs or rituals that strengthen community bonds.</a:t>
            </a:r>
            <a:endParaRPr/>
          </a:p>
          <a:p>
            <a:pPr indent="-368157" lvl="1" marL="736313" rtl="0" algn="just">
              <a:lnSpc>
                <a:spcPct val="140041"/>
              </a:lnSpc>
              <a:spcBef>
                <a:spcPts val="0"/>
              </a:spcBef>
              <a:spcAft>
                <a:spcPts val="0"/>
              </a:spcAft>
              <a:buSzPts val="1400"/>
              <a:buFont typeface="Arial"/>
              <a:buChar char="•"/>
            </a:pPr>
            <a:r>
              <a:rPr lang="en-US" sz="3409">
                <a:solidFill>
                  <a:srgbClr val="000000"/>
                </a:solidFill>
                <a:latin typeface="Arial"/>
                <a:ea typeface="Arial"/>
                <a:cs typeface="Arial"/>
                <a:sym typeface="Arial"/>
              </a:rPr>
              <a:t>J</a:t>
            </a:r>
            <a:r>
              <a:rPr b="1" lang="en-US" sz="3409">
                <a:solidFill>
                  <a:srgbClr val="000000"/>
                </a:solidFill>
                <a:latin typeface="Arial"/>
                <a:ea typeface="Arial"/>
                <a:cs typeface="Arial"/>
                <a:sym typeface="Arial"/>
              </a:rPr>
              <a:t>oint Decision-Making:</a:t>
            </a:r>
            <a:r>
              <a:rPr lang="en-US" sz="3409">
                <a:solidFill>
                  <a:srgbClr val="000000"/>
                </a:solidFill>
                <a:latin typeface="Arial"/>
                <a:ea typeface="Arial"/>
                <a:cs typeface="Arial"/>
                <a:sym typeface="Arial"/>
              </a:rPr>
              <a:t> Collaboratively solving problems and setting goals.</a:t>
            </a:r>
            <a:endParaRPr/>
          </a:p>
          <a:p>
            <a:pPr indent="-368157" lvl="1" marL="736313" rtl="0" algn="just">
              <a:lnSpc>
                <a:spcPct val="140041"/>
              </a:lnSpc>
              <a:spcBef>
                <a:spcPts val="0"/>
              </a:spcBef>
              <a:spcAft>
                <a:spcPts val="0"/>
              </a:spcAft>
              <a:buSzPts val="1400"/>
              <a:buFont typeface="Arial"/>
              <a:buChar char="•"/>
            </a:pPr>
            <a:r>
              <a:rPr b="1" lang="en-US" sz="3409">
                <a:solidFill>
                  <a:srgbClr val="000000"/>
                </a:solidFill>
                <a:latin typeface="Arial"/>
                <a:ea typeface="Arial"/>
                <a:cs typeface="Arial"/>
                <a:sym typeface="Arial"/>
              </a:rPr>
              <a:t>Geographic/Virtual Connection: </a:t>
            </a:r>
            <a:r>
              <a:rPr lang="en-US" sz="3409">
                <a:solidFill>
                  <a:srgbClr val="000000"/>
                </a:solidFill>
                <a:latin typeface="Arial"/>
                <a:ea typeface="Arial"/>
                <a:cs typeface="Arial"/>
                <a:sym typeface="Arial"/>
              </a:rPr>
              <a:t>Linked by physical location or virtual platforms.</a:t>
            </a:r>
            <a:endParaRPr/>
          </a:p>
          <a:p>
            <a:pPr indent="0" lvl="0" marL="0" rtl="0" algn="l">
              <a:lnSpc>
                <a:spcPct val="100000"/>
              </a:lnSpc>
              <a:spcBef>
                <a:spcPts val="0"/>
              </a:spcBef>
              <a:spcAft>
                <a:spcPts val="0"/>
              </a:spcAft>
              <a:buSzPts val="1400"/>
              <a:buNone/>
            </a:pPr>
            <a:r>
              <a:t/>
            </a:r>
            <a:endParaRPr/>
          </a:p>
        </p:txBody>
      </p:sp>
      <p:sp>
        <p:nvSpPr>
          <p:cNvPr id="113" name="Google Shape;11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Better Decision-Making – Understand who holds influence.</a:t>
            </a:r>
            <a:endParaRPr/>
          </a:p>
          <a:p>
            <a:pPr indent="0" lvl="0" marL="0" rtl="0" algn="l">
              <a:lnSpc>
                <a:spcPct val="100000"/>
              </a:lnSpc>
              <a:spcBef>
                <a:spcPts val="0"/>
              </a:spcBef>
              <a:spcAft>
                <a:spcPts val="0"/>
              </a:spcAft>
              <a:buSzPts val="1400"/>
              <a:buNone/>
            </a:pPr>
            <a:r>
              <a:rPr lang="en-US"/>
              <a:t>Stronger Engagement – Build trust and increase participation.</a:t>
            </a:r>
            <a:endParaRPr/>
          </a:p>
          <a:p>
            <a:pPr indent="0" lvl="0" marL="0" rtl="0" algn="l">
              <a:lnSpc>
                <a:spcPct val="100000"/>
              </a:lnSpc>
              <a:spcBef>
                <a:spcPts val="0"/>
              </a:spcBef>
              <a:spcAft>
                <a:spcPts val="0"/>
              </a:spcAft>
              <a:buSzPts val="1400"/>
              <a:buNone/>
            </a:pPr>
            <a:r>
              <a:rPr lang="en-US"/>
              <a:t>Conflict Resolution – Manage and mediate tensions.</a:t>
            </a:r>
            <a:endParaRPr/>
          </a:p>
          <a:p>
            <a:pPr indent="0" lvl="0" marL="0" rtl="0" algn="l">
              <a:lnSpc>
                <a:spcPct val="100000"/>
              </a:lnSpc>
              <a:spcBef>
                <a:spcPts val="0"/>
              </a:spcBef>
              <a:spcAft>
                <a:spcPts val="0"/>
              </a:spcAft>
              <a:buSzPts val="1400"/>
              <a:buNone/>
            </a:pPr>
            <a:r>
              <a:rPr lang="en-US"/>
              <a:t>Resilience – Enable communities to adapt and thrive.</a:t>
            </a:r>
            <a:endParaRPr/>
          </a:p>
        </p:txBody>
      </p:sp>
      <p:sp>
        <p:nvSpPr>
          <p:cNvPr id="182" name="Google Shape;182;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9" name="Google Shape;18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3.png"/><Relationship Id="rId6"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3.png"/><Relationship Id="rId4" Type="http://schemas.openxmlformats.org/officeDocument/2006/relationships/image" Target="../media/image10.png"/><Relationship Id="rId10" Type="http://schemas.openxmlformats.org/officeDocument/2006/relationships/image" Target="../media/image2.png"/><Relationship Id="rId9" Type="http://schemas.openxmlformats.org/officeDocument/2006/relationships/image" Target="../media/image11.png"/><Relationship Id="rId5" Type="http://schemas.openxmlformats.org/officeDocument/2006/relationships/image" Target="../media/image8.png"/><Relationship Id="rId6" Type="http://schemas.openxmlformats.org/officeDocument/2006/relationships/image" Target="../media/image17.png"/><Relationship Id="rId7" Type="http://schemas.openxmlformats.org/officeDocument/2006/relationships/image" Target="../media/image15.png"/><Relationship Id="rId8"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14.png"/><Relationship Id="rId4" Type="http://schemas.openxmlformats.org/officeDocument/2006/relationships/image" Target="../media/image13.png"/><Relationship Id="rId10" Type="http://schemas.openxmlformats.org/officeDocument/2006/relationships/image" Target="../media/image11.png"/><Relationship Id="rId9" Type="http://schemas.openxmlformats.org/officeDocument/2006/relationships/image" Target="../media/image21.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17.png"/><Relationship Id="rId8"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5" name="Shape 45"/>
        <p:cNvGrpSpPr/>
        <p:nvPr/>
      </p:nvGrpSpPr>
      <p:grpSpPr>
        <a:xfrm>
          <a:off x="0" y="0"/>
          <a:ext cx="0" cy="0"/>
          <a:chOff x="0" y="0"/>
          <a:chExt cx="0" cy="0"/>
        </a:xfrm>
      </p:grpSpPr>
      <p:sp>
        <p:nvSpPr>
          <p:cNvPr id="46" name="Google Shape;46;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7" name="Google Shape;47;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8" name="Google Shape;48;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1.png"/><Relationship Id="rId4" Type="http://schemas.openxmlformats.org/officeDocument/2006/relationships/image" Target="../media/image3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30.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7" name="Google Shape;87;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227" name="Google Shape;227;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228" name="Google Shape;228;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234" name="Google Shape;234;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235" name="Google Shape;235;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Participación de la comunidad</a:t>
            </a:r>
            <a:endParaRPr b="1" sz="2000">
              <a:solidFill>
                <a:schemeClr val="accent1"/>
              </a:solidFill>
            </a:endParaRPr>
          </a:p>
        </p:txBody>
      </p:sp>
      <p:sp>
        <p:nvSpPr>
          <p:cNvPr id="93" name="Google Shape;93;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4.1.	</a:t>
            </a:r>
            <a:r>
              <a:rPr lang="en-US" sz="2600"/>
              <a:t>Dinámicas de la comunidad</a:t>
            </a:r>
            <a:endParaRPr/>
          </a:p>
        </p:txBody>
      </p:sp>
      <p:sp>
        <p:nvSpPr>
          <p:cNvPr id="94" name="Google Shape;94;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Objectivoss:</a:t>
            </a:r>
            <a:endParaRPr sz="2800"/>
          </a:p>
        </p:txBody>
      </p:sp>
      <p:sp>
        <p:nvSpPr>
          <p:cNvPr id="101" name="Google Shape;101;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fontScale="77500" lnSpcReduction="20000"/>
          </a:bodyPr>
          <a:lstStyle/>
          <a:p>
            <a:pPr indent="-448235" lvl="0" marL="457200" rtl="0" algn="l">
              <a:lnSpc>
                <a:spcPct val="90000"/>
              </a:lnSpc>
              <a:spcBef>
                <a:spcPts val="0"/>
              </a:spcBef>
              <a:spcAft>
                <a:spcPts val="0"/>
              </a:spcAft>
              <a:buClr>
                <a:srgbClr val="DBC2D4"/>
              </a:buClr>
              <a:buSzPct val="99071"/>
              <a:buFont typeface="Arial"/>
              <a:buAutoNum type="arabicPeriod"/>
            </a:pPr>
            <a:r>
              <a:rPr lang="en-US" sz="1900"/>
              <a:t>Comprender las dinámicas sociales, económicas y culturales que influyen en las comunidades rurales.</a:t>
            </a:r>
            <a:endParaRPr/>
          </a:p>
          <a:p>
            <a:pPr indent="-448235" lvl="0" marL="457200" rtl="0" algn="l">
              <a:lnSpc>
                <a:spcPct val="90000"/>
              </a:lnSpc>
              <a:spcBef>
                <a:spcPts val="0"/>
              </a:spcBef>
              <a:spcAft>
                <a:spcPts val="0"/>
              </a:spcAft>
              <a:buClr>
                <a:srgbClr val="DBC2D4"/>
              </a:buClr>
              <a:buSzPct val="99071"/>
              <a:buFont typeface="Arial"/>
              <a:buAutoNum type="arabicPeriod"/>
            </a:pPr>
            <a:r>
              <a:rPr lang="en-US" sz="1900"/>
              <a:t>Identificar y recordar los principales actores de una comunidad rural, describir sus roles y comprender cómo contribuyen a los resultados de la comunidad.</a:t>
            </a:r>
            <a:endParaRPr/>
          </a:p>
          <a:p>
            <a:pPr indent="-448235" lvl="0" marL="457200" rtl="0" algn="l">
              <a:lnSpc>
                <a:spcPct val="90000"/>
              </a:lnSpc>
              <a:spcBef>
                <a:spcPts val="0"/>
              </a:spcBef>
              <a:spcAft>
                <a:spcPts val="0"/>
              </a:spcAft>
              <a:buClr>
                <a:srgbClr val="DBC2D4"/>
              </a:buClr>
              <a:buSzPct val="99071"/>
              <a:buFont typeface="Arial"/>
              <a:buAutoNum type="arabicPeriod"/>
            </a:pPr>
            <a:r>
              <a:rPr lang="en-US" sz="1900"/>
              <a:t>Investigar y aplicar diversos métodos para evaluar los recursos y las necesidades de las comunidades rurales.</a:t>
            </a:r>
            <a:endParaRPr/>
          </a:p>
          <a:p>
            <a:pPr indent="0" lvl="0" marL="0" rtl="0" algn="l">
              <a:lnSpc>
                <a:spcPct val="90000"/>
              </a:lnSpc>
              <a:spcBef>
                <a:spcPts val="800"/>
              </a:spcBef>
              <a:spcAft>
                <a:spcPts val="0"/>
              </a:spcAft>
              <a:buClr>
                <a:srgbClr val="DBC2D4"/>
              </a:buClr>
              <a:buSzPct val="117647"/>
              <a:buFont typeface="Calibri"/>
              <a:buNone/>
            </a:pPr>
            <a:r>
              <a:t/>
            </a:r>
            <a:endParaRPr/>
          </a:p>
        </p:txBody>
      </p:sp>
      <p:sp>
        <p:nvSpPr>
          <p:cNvPr id="102" name="Google Shape;102;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3" name="Google Shape;103;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Clr>
                <a:srgbClr val="F2F2F2"/>
              </a:buClr>
              <a:buSzPts val="3800"/>
              <a:buFont typeface="Calibri"/>
              <a:buNone/>
            </a:pPr>
            <a:r>
              <a:rPr lang="en-US"/>
              <a:t>¿Qué significa Comunidad?</a:t>
            </a:r>
            <a:endParaRPr/>
          </a:p>
        </p:txBody>
      </p:sp>
      <p:sp>
        <p:nvSpPr>
          <p:cNvPr id="109" name="Google Shape;109;p3"/>
          <p:cNvSpPr txBox="1"/>
          <p:nvPr>
            <p:ph idx="1" type="body"/>
          </p:nvPr>
        </p:nvSpPr>
        <p:spPr>
          <a:xfrm>
            <a:off x="1690431" y="881741"/>
            <a:ext cx="8759427" cy="960707"/>
          </a:xfrm>
          <a:prstGeom prst="rect">
            <a:avLst/>
          </a:prstGeom>
          <a:noFill/>
          <a:ln>
            <a:noFill/>
          </a:ln>
        </p:spPr>
        <p:txBody>
          <a:bodyPr anchorCtr="0" anchor="t" bIns="45700" lIns="45700" spcFirstLastPara="1" rIns="45700" wrap="square" tIns="45700">
            <a:normAutofit/>
          </a:bodyPr>
          <a:lstStyle/>
          <a:p>
            <a:pPr indent="0" lvl="0" marL="0" rtl="0" algn="ctr">
              <a:lnSpc>
                <a:spcPct val="107916"/>
              </a:lnSpc>
              <a:spcBef>
                <a:spcPts val="900"/>
              </a:spcBef>
              <a:spcAft>
                <a:spcPts val="0"/>
              </a:spcAft>
              <a:buSzPts val="1800"/>
              <a:buNone/>
            </a:pPr>
            <a:r>
              <a:rPr lang="en-US"/>
              <a:t>Un grupo de individuos conectados por geografía, intereses, cultura, profesión o plataformas digitales, que se apoyan y relacionan entre sí para lograr objetivos comunes.</a:t>
            </a:r>
            <a:endParaRPr/>
          </a:p>
        </p:txBody>
      </p:sp>
      <p:pic>
        <p:nvPicPr>
          <p:cNvPr descr="Εικόνα που περιέχει κείμενο, στιγμιότυπο οθόνης, γραμματοσειρά, λογότυπο&#10;&#10;Περιγραφή που δημιουργήθηκε αυτόματα" id="110" name="Google Shape;110;p3"/>
          <p:cNvPicPr preferRelativeResize="0"/>
          <p:nvPr/>
        </p:nvPicPr>
        <p:blipFill rotWithShape="1">
          <a:blip r:embed="rId3">
            <a:alphaModFix/>
          </a:blip>
          <a:srcRect b="0" l="0" r="0" t="0"/>
          <a:stretch/>
        </p:blipFill>
        <p:spPr>
          <a:xfrm>
            <a:off x="1690431" y="1842448"/>
            <a:ext cx="8576432" cy="48235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Características de una comunidad fuerte</a:t>
            </a:r>
            <a:endParaRPr b="0" i="0" sz="3800" u="none" cap="none" strike="noStrike">
              <a:solidFill>
                <a:srgbClr val="F2F2F2"/>
              </a:solidFill>
              <a:latin typeface="Calibri"/>
              <a:ea typeface="Calibri"/>
              <a:cs typeface="Calibri"/>
              <a:sym typeface="Calibri"/>
            </a:endParaRPr>
          </a:p>
        </p:txBody>
      </p:sp>
      <p:grpSp>
        <p:nvGrpSpPr>
          <p:cNvPr id="116" name="Google Shape;116;p4"/>
          <p:cNvGrpSpPr/>
          <p:nvPr/>
        </p:nvGrpSpPr>
        <p:grpSpPr>
          <a:xfrm>
            <a:off x="2994760" y="986308"/>
            <a:ext cx="6150768" cy="5417646"/>
            <a:chOff x="988615" y="510"/>
            <a:chExt cx="6150768" cy="5417646"/>
          </a:xfrm>
        </p:grpSpPr>
        <p:sp>
          <p:nvSpPr>
            <p:cNvPr id="117" name="Google Shape;117;p4"/>
            <p:cNvSpPr/>
            <p:nvPr/>
          </p:nvSpPr>
          <p:spPr>
            <a:xfrm>
              <a:off x="988615" y="510"/>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
            <p:cNvSpPr txBox="1"/>
            <p:nvPr/>
          </p:nvSpPr>
          <p:spPr>
            <a:xfrm>
              <a:off x="988615" y="510"/>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lang="en-US" sz="2400"/>
                <a:t>Identidad compartida</a:t>
              </a:r>
              <a:endParaRPr/>
            </a:p>
          </p:txBody>
        </p:sp>
        <p:sp>
          <p:nvSpPr>
            <p:cNvPr id="119" name="Google Shape;119;p4"/>
            <p:cNvSpPr/>
            <p:nvPr/>
          </p:nvSpPr>
          <p:spPr>
            <a:xfrm>
              <a:off x="988615"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4"/>
            <p:cNvSpPr/>
            <p:nvPr/>
          </p:nvSpPr>
          <p:spPr>
            <a:xfrm>
              <a:off x="1856557"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4"/>
            <p:cNvSpPr/>
            <p:nvPr/>
          </p:nvSpPr>
          <p:spPr>
            <a:xfrm>
              <a:off x="2724499"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p:nvPr/>
          </p:nvSpPr>
          <p:spPr>
            <a:xfrm>
              <a:off x="3592441"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p:nvPr/>
          </p:nvSpPr>
          <p:spPr>
            <a:xfrm>
              <a:off x="4460382"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p:nvPr/>
          </p:nvSpPr>
          <p:spPr>
            <a:xfrm>
              <a:off x="5328324"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p:nvPr/>
          </p:nvSpPr>
          <p:spPr>
            <a:xfrm>
              <a:off x="6196266" y="559670"/>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
            <p:cNvSpPr/>
            <p:nvPr/>
          </p:nvSpPr>
          <p:spPr>
            <a:xfrm>
              <a:off x="988615" y="787477"/>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txBox="1"/>
            <p:nvPr/>
          </p:nvSpPr>
          <p:spPr>
            <a:xfrm>
              <a:off x="988615" y="787477"/>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lang="en-US" sz="2400"/>
                <a:t>Interacción social</a:t>
              </a:r>
              <a:endParaRPr/>
            </a:p>
          </p:txBody>
        </p:sp>
        <p:sp>
          <p:nvSpPr>
            <p:cNvPr id="128" name="Google Shape;128;p4"/>
            <p:cNvSpPr/>
            <p:nvPr/>
          </p:nvSpPr>
          <p:spPr>
            <a:xfrm>
              <a:off x="988615"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a:off x="1856557"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4"/>
            <p:cNvSpPr/>
            <p:nvPr/>
          </p:nvSpPr>
          <p:spPr>
            <a:xfrm>
              <a:off x="2724499"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p:nvPr/>
          </p:nvSpPr>
          <p:spPr>
            <a:xfrm>
              <a:off x="3592441"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p:nvPr/>
          </p:nvSpPr>
          <p:spPr>
            <a:xfrm>
              <a:off x="4460382"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p:nvPr/>
          </p:nvSpPr>
          <p:spPr>
            <a:xfrm>
              <a:off x="5328324"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4"/>
            <p:cNvSpPr/>
            <p:nvPr/>
          </p:nvSpPr>
          <p:spPr>
            <a:xfrm>
              <a:off x="6196266" y="1346637"/>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4"/>
            <p:cNvSpPr/>
            <p:nvPr/>
          </p:nvSpPr>
          <p:spPr>
            <a:xfrm>
              <a:off x="988615" y="1574444"/>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4"/>
            <p:cNvSpPr txBox="1"/>
            <p:nvPr/>
          </p:nvSpPr>
          <p:spPr>
            <a:xfrm>
              <a:off x="988615" y="1574444"/>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lang="en-US" sz="2400"/>
                <a:t>Apoyo Mutuo</a:t>
              </a:r>
              <a:endParaRPr/>
            </a:p>
          </p:txBody>
        </p:sp>
        <p:sp>
          <p:nvSpPr>
            <p:cNvPr id="137" name="Google Shape;137;p4"/>
            <p:cNvSpPr/>
            <p:nvPr/>
          </p:nvSpPr>
          <p:spPr>
            <a:xfrm>
              <a:off x="988615"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
            <p:cNvSpPr/>
            <p:nvPr/>
          </p:nvSpPr>
          <p:spPr>
            <a:xfrm>
              <a:off x="1856557"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p:nvPr/>
          </p:nvSpPr>
          <p:spPr>
            <a:xfrm>
              <a:off x="2724499"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4"/>
            <p:cNvSpPr/>
            <p:nvPr/>
          </p:nvSpPr>
          <p:spPr>
            <a:xfrm>
              <a:off x="3592441"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4"/>
            <p:cNvSpPr/>
            <p:nvPr/>
          </p:nvSpPr>
          <p:spPr>
            <a:xfrm>
              <a:off x="4460382"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4"/>
            <p:cNvSpPr/>
            <p:nvPr/>
          </p:nvSpPr>
          <p:spPr>
            <a:xfrm>
              <a:off x="5328324"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p:nvPr/>
          </p:nvSpPr>
          <p:spPr>
            <a:xfrm>
              <a:off x="6196266" y="2133604"/>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
            <p:cNvSpPr/>
            <p:nvPr/>
          </p:nvSpPr>
          <p:spPr>
            <a:xfrm>
              <a:off x="988615" y="2361411"/>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txBox="1"/>
            <p:nvPr/>
          </p:nvSpPr>
          <p:spPr>
            <a:xfrm>
              <a:off x="988615" y="2361411"/>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lang="en-US" sz="2400"/>
                <a:t>Pertenencia</a:t>
              </a:r>
              <a:endParaRPr/>
            </a:p>
          </p:txBody>
        </p:sp>
        <p:sp>
          <p:nvSpPr>
            <p:cNvPr id="146" name="Google Shape;146;p4"/>
            <p:cNvSpPr/>
            <p:nvPr/>
          </p:nvSpPr>
          <p:spPr>
            <a:xfrm>
              <a:off x="988615"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p:nvPr/>
          </p:nvSpPr>
          <p:spPr>
            <a:xfrm>
              <a:off x="1856557"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4"/>
            <p:cNvSpPr/>
            <p:nvPr/>
          </p:nvSpPr>
          <p:spPr>
            <a:xfrm>
              <a:off x="2724499"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4"/>
            <p:cNvSpPr/>
            <p:nvPr/>
          </p:nvSpPr>
          <p:spPr>
            <a:xfrm>
              <a:off x="3592441"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4"/>
            <p:cNvSpPr/>
            <p:nvPr/>
          </p:nvSpPr>
          <p:spPr>
            <a:xfrm>
              <a:off x="4460382"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p:nvPr/>
          </p:nvSpPr>
          <p:spPr>
            <a:xfrm>
              <a:off x="5328324"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4"/>
            <p:cNvSpPr/>
            <p:nvPr/>
          </p:nvSpPr>
          <p:spPr>
            <a:xfrm>
              <a:off x="6196266" y="2920572"/>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4"/>
            <p:cNvSpPr/>
            <p:nvPr/>
          </p:nvSpPr>
          <p:spPr>
            <a:xfrm>
              <a:off x="988615" y="3148378"/>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4"/>
            <p:cNvSpPr txBox="1"/>
            <p:nvPr/>
          </p:nvSpPr>
          <p:spPr>
            <a:xfrm>
              <a:off x="988615" y="3148378"/>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lang="en-US" sz="2400"/>
                <a:t>Compartir tradiciones</a:t>
              </a:r>
              <a:endParaRPr/>
            </a:p>
          </p:txBody>
        </p:sp>
        <p:sp>
          <p:nvSpPr>
            <p:cNvPr id="155" name="Google Shape;155;p4"/>
            <p:cNvSpPr/>
            <p:nvPr/>
          </p:nvSpPr>
          <p:spPr>
            <a:xfrm>
              <a:off x="988615"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
            <p:cNvSpPr/>
            <p:nvPr/>
          </p:nvSpPr>
          <p:spPr>
            <a:xfrm>
              <a:off x="1856557"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4"/>
            <p:cNvSpPr/>
            <p:nvPr/>
          </p:nvSpPr>
          <p:spPr>
            <a:xfrm>
              <a:off x="2724499"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4"/>
            <p:cNvSpPr/>
            <p:nvPr/>
          </p:nvSpPr>
          <p:spPr>
            <a:xfrm>
              <a:off x="3592441"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4"/>
            <p:cNvSpPr/>
            <p:nvPr/>
          </p:nvSpPr>
          <p:spPr>
            <a:xfrm>
              <a:off x="4460382"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4"/>
            <p:cNvSpPr/>
            <p:nvPr/>
          </p:nvSpPr>
          <p:spPr>
            <a:xfrm>
              <a:off x="5328324"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4"/>
            <p:cNvSpPr/>
            <p:nvPr/>
          </p:nvSpPr>
          <p:spPr>
            <a:xfrm>
              <a:off x="6196266" y="3707539"/>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4"/>
            <p:cNvSpPr/>
            <p:nvPr/>
          </p:nvSpPr>
          <p:spPr>
            <a:xfrm>
              <a:off x="988615" y="3935345"/>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4"/>
            <p:cNvSpPr txBox="1"/>
            <p:nvPr/>
          </p:nvSpPr>
          <p:spPr>
            <a:xfrm>
              <a:off x="988615" y="3935345"/>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Toma de decisiones colectiva</a:t>
              </a:r>
              <a:endParaRPr/>
            </a:p>
          </p:txBody>
        </p:sp>
        <p:sp>
          <p:nvSpPr>
            <p:cNvPr id="164" name="Google Shape;164;p4"/>
            <p:cNvSpPr/>
            <p:nvPr/>
          </p:nvSpPr>
          <p:spPr>
            <a:xfrm>
              <a:off x="988615"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4"/>
            <p:cNvSpPr/>
            <p:nvPr/>
          </p:nvSpPr>
          <p:spPr>
            <a:xfrm>
              <a:off x="1856557"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4"/>
            <p:cNvSpPr/>
            <p:nvPr/>
          </p:nvSpPr>
          <p:spPr>
            <a:xfrm>
              <a:off x="2724499"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4"/>
            <p:cNvSpPr/>
            <p:nvPr/>
          </p:nvSpPr>
          <p:spPr>
            <a:xfrm>
              <a:off x="3592441"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4"/>
            <p:cNvSpPr/>
            <p:nvPr/>
          </p:nvSpPr>
          <p:spPr>
            <a:xfrm>
              <a:off x="4460382"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4"/>
            <p:cNvSpPr/>
            <p:nvPr/>
          </p:nvSpPr>
          <p:spPr>
            <a:xfrm>
              <a:off x="5328324"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4"/>
            <p:cNvSpPr/>
            <p:nvPr/>
          </p:nvSpPr>
          <p:spPr>
            <a:xfrm>
              <a:off x="6196266" y="4494506"/>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4"/>
            <p:cNvSpPr/>
            <p:nvPr/>
          </p:nvSpPr>
          <p:spPr>
            <a:xfrm>
              <a:off x="988615" y="4722312"/>
              <a:ext cx="6150768" cy="55916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
            <p:cNvSpPr txBox="1"/>
            <p:nvPr/>
          </p:nvSpPr>
          <p:spPr>
            <a:xfrm>
              <a:off x="988615" y="4722312"/>
              <a:ext cx="6150768" cy="55916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Conexión Geográfica o</a:t>
              </a:r>
              <a:r>
                <a:rPr lang="en-US" sz="2400"/>
                <a:t> Digital</a:t>
              </a:r>
              <a:endParaRPr/>
            </a:p>
          </p:txBody>
        </p:sp>
        <p:sp>
          <p:nvSpPr>
            <p:cNvPr id="173" name="Google Shape;173;p4"/>
            <p:cNvSpPr/>
            <p:nvPr/>
          </p:nvSpPr>
          <p:spPr>
            <a:xfrm>
              <a:off x="988615"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4"/>
            <p:cNvSpPr/>
            <p:nvPr/>
          </p:nvSpPr>
          <p:spPr>
            <a:xfrm>
              <a:off x="1856557"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4"/>
            <p:cNvSpPr/>
            <p:nvPr/>
          </p:nvSpPr>
          <p:spPr>
            <a:xfrm>
              <a:off x="2724499"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4"/>
            <p:cNvSpPr/>
            <p:nvPr/>
          </p:nvSpPr>
          <p:spPr>
            <a:xfrm>
              <a:off x="3592441"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4"/>
            <p:cNvSpPr/>
            <p:nvPr/>
          </p:nvSpPr>
          <p:spPr>
            <a:xfrm>
              <a:off x="4460382"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4"/>
            <p:cNvSpPr/>
            <p:nvPr/>
          </p:nvSpPr>
          <p:spPr>
            <a:xfrm>
              <a:off x="5328324"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4"/>
            <p:cNvSpPr/>
            <p:nvPr/>
          </p:nvSpPr>
          <p:spPr>
            <a:xfrm>
              <a:off x="6196266" y="5281473"/>
              <a:ext cx="820102" cy="136683"/>
            </a:xfrm>
            <a:prstGeom prst="parallelogram">
              <a:avLst>
                <a:gd fmla="val 140840" name="adj"/>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¿Cuáles son las dinámicas de una comunidad?</a:t>
            </a:r>
            <a:endParaRPr b="0" i="0" sz="3800" u="none" cap="none" strike="noStrike">
              <a:solidFill>
                <a:srgbClr val="F2F2F2"/>
              </a:solidFill>
              <a:latin typeface="Calibri"/>
              <a:ea typeface="Calibri"/>
              <a:cs typeface="Calibri"/>
              <a:sym typeface="Calibri"/>
            </a:endParaRPr>
          </a:p>
        </p:txBody>
      </p:sp>
      <p:sp>
        <p:nvSpPr>
          <p:cNvPr id="185" name="Google Shape;185;g2d3f02dfa91_0_48"/>
          <p:cNvSpPr txBox="1"/>
          <p:nvPr>
            <p:ph idx="1" type="body"/>
          </p:nvPr>
        </p:nvSpPr>
        <p:spPr>
          <a:xfrm>
            <a:off x="520890" y="1984885"/>
            <a:ext cx="5575110" cy="2888230"/>
          </a:xfrm>
          <a:prstGeom prst="rect">
            <a:avLst/>
          </a:prstGeom>
          <a:noFill/>
          <a:ln>
            <a:noFill/>
          </a:ln>
        </p:spPr>
        <p:txBody>
          <a:bodyPr anchorCtr="0" anchor="ctr" bIns="45700" lIns="45700" spcFirstLastPara="1" rIns="45700" wrap="square" tIns="45700">
            <a:normAutofit fontScale="92500"/>
          </a:bodyPr>
          <a:lstStyle/>
          <a:p>
            <a:pPr indent="0" lvl="0" marL="0" rtl="0" algn="l">
              <a:lnSpc>
                <a:spcPct val="115000"/>
              </a:lnSpc>
              <a:spcBef>
                <a:spcPts val="1200"/>
              </a:spcBef>
              <a:spcAft>
                <a:spcPts val="0"/>
              </a:spcAft>
              <a:buSzPct val="108108"/>
              <a:buNone/>
            </a:pPr>
            <a:r>
              <a:rPr lang="en-US"/>
              <a:t>Las dinámicas de la comunidad se refieren a los patrones de relaciones, poder y comportamiento entre los miembros de una comunidad. Estas dinamizan cómo las personas interactúan, toman decisiones y trabajan juntas —o en conflicto— dentro del contexto social, cultural y económico.</a:t>
            </a:r>
            <a:endParaRPr/>
          </a:p>
        </p:txBody>
      </p:sp>
      <p:pic>
        <p:nvPicPr>
          <p:cNvPr descr="Εικόνα που περιέχει κείμενο, κύκλος, στιγμιότυπο οθόνης, διάγραμμα&#10;&#10;Περιγραφή που δημιουργήθηκε αυτόματα" id="186" name="Google Shape;186;g2d3f02dfa91_0_48"/>
          <p:cNvPicPr preferRelativeResize="0"/>
          <p:nvPr/>
        </p:nvPicPr>
        <p:blipFill rotWithShape="1">
          <a:blip r:embed="rId3">
            <a:alphaModFix/>
          </a:blip>
          <a:srcRect b="0" l="0" r="0" t="0"/>
          <a:stretch/>
        </p:blipFill>
        <p:spPr>
          <a:xfrm>
            <a:off x="6499130" y="1033475"/>
            <a:ext cx="5226050" cy="5226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5"/>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Actores clave en las comunidades rurales</a:t>
            </a:r>
            <a:endParaRPr/>
          </a:p>
        </p:txBody>
      </p:sp>
      <p:graphicFrame>
        <p:nvGraphicFramePr>
          <p:cNvPr id="192" name="Google Shape;192;p5"/>
          <p:cNvGraphicFramePr/>
          <p:nvPr/>
        </p:nvGraphicFramePr>
        <p:xfrm>
          <a:off x="1724925" y="973983"/>
          <a:ext cx="3000000" cy="3000000"/>
        </p:xfrm>
        <a:graphic>
          <a:graphicData uri="http://schemas.openxmlformats.org/drawingml/2006/table">
            <a:tbl>
              <a:tblPr bandRow="1" firstRow="1">
                <a:noFill/>
                <a:tableStyleId>{58AE42C0-3059-438F-BDF9-7314A88D9980}</a:tableStyleId>
              </a:tblPr>
              <a:tblGrid>
                <a:gridCol w="4419225"/>
                <a:gridCol w="4419225"/>
              </a:tblGrid>
              <a:tr h="818350">
                <a:tc>
                  <a:txBody>
                    <a:bodyPr/>
                    <a:lstStyle/>
                    <a:p>
                      <a:pPr indent="0" lvl="0" marL="0" marR="0" rtl="0" algn="ctr">
                        <a:lnSpc>
                          <a:spcPct val="100000"/>
                        </a:lnSpc>
                        <a:spcBef>
                          <a:spcPts val="0"/>
                        </a:spcBef>
                        <a:spcAft>
                          <a:spcPts val="0"/>
                        </a:spcAft>
                        <a:buNone/>
                      </a:pPr>
                      <a:r>
                        <a:rPr lang="en-US" sz="1600"/>
                        <a:t>Parte interesada</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Papel e importancia</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a:t>Líderes Locales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Movilizar apoyo; guardianes de la confianza</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a:t>Grupos Comunitarios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Voz de los agricultores, jóvenes, mujeres</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a:t>ONGs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Aportan financiamiento, experiencia y redes</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a:t>Negocios Locales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Motores económicos, facilitadores de proyectos</a:t>
                      </a:r>
                      <a:r>
                        <a:rPr lang="en-US" sz="1600" u="none" cap="none" strike="noStrike"/>
                        <a:t>.</a:t>
                      </a:r>
                      <a:endParaRPr/>
                    </a:p>
                  </a:txBody>
                  <a:tcPr marT="45725" marB="45725" marR="91450" marL="91450" anchor="ctr"/>
                </a:tc>
              </a:tr>
              <a:tr h="818350">
                <a:tc>
                  <a:txBody>
                    <a:bodyPr/>
                    <a:lstStyle/>
                    <a:p>
                      <a:pPr indent="0" lvl="0" marL="0" marR="0" rtl="0" algn="ctr">
                        <a:lnSpc>
                          <a:spcPct val="100000"/>
                        </a:lnSpc>
                        <a:spcBef>
                          <a:spcPts val="0"/>
                        </a:spcBef>
                        <a:spcAft>
                          <a:spcPts val="0"/>
                        </a:spcAft>
                        <a:buNone/>
                      </a:pPr>
                      <a:r>
                        <a:rPr lang="en-US" sz="1600"/>
                        <a:t>Escuelas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600"/>
                        <a:t>Centros educativos, líderes juveniles, centros de información</a:t>
                      </a:r>
                      <a:endParaRPr/>
                    </a:p>
                  </a:txBody>
                  <a:tcPr marT="45725" marB="45725" marR="91450" marL="9145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Evaluación de necesidades y recursos en las comunidades</a:t>
            </a:r>
            <a:endParaRPr/>
          </a:p>
        </p:txBody>
      </p:sp>
      <p:grpSp>
        <p:nvGrpSpPr>
          <p:cNvPr id="198" name="Google Shape;198;p6"/>
          <p:cNvGrpSpPr/>
          <p:nvPr/>
        </p:nvGrpSpPr>
        <p:grpSpPr>
          <a:xfrm>
            <a:off x="1598717" y="2241761"/>
            <a:ext cx="9159095" cy="2964490"/>
            <a:chOff x="3446" y="1494799"/>
            <a:chExt cx="9159095" cy="2964490"/>
          </a:xfrm>
        </p:grpSpPr>
        <p:sp>
          <p:nvSpPr>
            <p:cNvPr id="199" name="Google Shape;199;p6"/>
            <p:cNvSpPr/>
            <p:nvPr/>
          </p:nvSpPr>
          <p:spPr>
            <a:xfrm>
              <a:off x="3446" y="1494799"/>
              <a:ext cx="2072193" cy="768489"/>
            </a:xfrm>
            <a:prstGeom prst="rect">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6"/>
            <p:cNvSpPr txBox="1"/>
            <p:nvPr/>
          </p:nvSpPr>
          <p:spPr>
            <a:xfrm>
              <a:off x="3446" y="1494799"/>
              <a:ext cx="2072193" cy="768489"/>
            </a:xfrm>
            <a:prstGeom prst="rect">
              <a:avLst/>
            </a:prstGeom>
            <a:noFill/>
            <a:ln>
              <a:noFill/>
            </a:ln>
          </p:spPr>
          <p:txBody>
            <a:bodyPr anchorCtr="0" anchor="ctr" bIns="65000" lIns="113775" spcFirstLastPara="1" rIns="113775" wrap="square" tIns="65000">
              <a:noAutofit/>
            </a:bodyPr>
            <a:lstStyle/>
            <a:p>
              <a:pPr indent="0" lvl="0" marL="0" marR="0" rtl="0" algn="ctr">
                <a:lnSpc>
                  <a:spcPct val="90000"/>
                </a:lnSpc>
                <a:spcBef>
                  <a:spcPts val="0"/>
                </a:spcBef>
                <a:spcAft>
                  <a:spcPts val="0"/>
                </a:spcAft>
                <a:buClr>
                  <a:srgbClr val="000000"/>
                </a:buClr>
                <a:buSzPts val="1600"/>
                <a:buFont typeface="Arial"/>
                <a:buNone/>
              </a:pPr>
              <a:r>
                <a:rPr b="1" lang="en-US" sz="1600">
                  <a:solidFill>
                    <a:schemeClr val="lt1"/>
                  </a:solidFill>
                </a:rPr>
                <a:t>Entrevistas comunitarias</a:t>
              </a:r>
              <a:endParaRPr/>
            </a:p>
          </p:txBody>
        </p:sp>
        <p:sp>
          <p:nvSpPr>
            <p:cNvPr id="201" name="Google Shape;201;p6"/>
            <p:cNvSpPr/>
            <p:nvPr/>
          </p:nvSpPr>
          <p:spPr>
            <a:xfrm>
              <a:off x="3446" y="2263289"/>
              <a:ext cx="2072193" cy="2196000"/>
            </a:xfrm>
            <a:prstGeom prst="rect">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6"/>
            <p:cNvSpPr txBox="1"/>
            <p:nvPr/>
          </p:nvSpPr>
          <p:spPr>
            <a:xfrm>
              <a:off x="3446" y="2263289"/>
              <a:ext cx="2072193" cy="2196000"/>
            </a:xfrm>
            <a:prstGeom prst="rect">
              <a:avLst/>
            </a:prstGeom>
            <a:noFill/>
            <a:ln>
              <a:noFill/>
            </a:ln>
          </p:spPr>
          <p:txBody>
            <a:bodyPr anchorCtr="0" anchor="t" bIns="128000" lIns="85325" spcFirstLastPara="1" rIns="113775" wrap="square" tIns="85325">
              <a:noAutofit/>
            </a:bodyPr>
            <a:lstStyle/>
            <a:p>
              <a:pPr indent="-165100" lvl="1" marL="171450" marR="0" rtl="0" algn="l">
                <a:lnSpc>
                  <a:spcPct val="90000"/>
                </a:lnSpc>
                <a:spcBef>
                  <a:spcPts val="0"/>
                </a:spcBef>
                <a:spcAft>
                  <a:spcPts val="0"/>
                </a:spcAft>
                <a:buClr>
                  <a:srgbClr val="000000"/>
                </a:buClr>
                <a:buSzPts val="1500"/>
                <a:buFont typeface="Arial"/>
                <a:buChar char="•"/>
              </a:pPr>
              <a:r>
                <a:rPr lang="en-US" sz="1500"/>
                <a:t>Recopilar rápidamente opiniones de muchas personas para comprender necesidades y prioridades.</a:t>
              </a:r>
              <a:endParaRPr sz="1500"/>
            </a:p>
            <a:p>
              <a:pPr indent="-165100" lvl="1" marL="171450" marR="0" rtl="0" algn="l">
                <a:lnSpc>
                  <a:spcPct val="90000"/>
                </a:lnSpc>
                <a:spcBef>
                  <a:spcPts val="0"/>
                </a:spcBef>
                <a:spcAft>
                  <a:spcPts val="0"/>
                </a:spcAft>
                <a:buClr>
                  <a:srgbClr val="000000"/>
                </a:buClr>
                <a:buSzPts val="1500"/>
                <a:buFont typeface="Arial"/>
                <a:buChar char="•"/>
              </a:pPr>
              <a:r>
                <a:rPr lang="en-US" sz="1500"/>
                <a:t>Fácil de analizar, ideal para obtener una visión general.</a:t>
              </a:r>
              <a:endParaRPr sz="1500"/>
            </a:p>
            <a:p>
              <a:pPr indent="-171450" lvl="2" marL="342900" marR="0" rtl="0" algn="l">
                <a:lnSpc>
                  <a:spcPct val="90000"/>
                </a:lnSpc>
                <a:spcBef>
                  <a:spcPts val="24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03" name="Google Shape;203;p6"/>
            <p:cNvSpPr/>
            <p:nvPr/>
          </p:nvSpPr>
          <p:spPr>
            <a:xfrm>
              <a:off x="2365746" y="1494799"/>
              <a:ext cx="2072193" cy="768489"/>
            </a:xfrm>
            <a:prstGeom prst="rect">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6"/>
            <p:cNvSpPr txBox="1"/>
            <p:nvPr/>
          </p:nvSpPr>
          <p:spPr>
            <a:xfrm>
              <a:off x="2365746" y="1494799"/>
              <a:ext cx="2072193" cy="768489"/>
            </a:xfrm>
            <a:prstGeom prst="rect">
              <a:avLst/>
            </a:prstGeom>
            <a:noFill/>
            <a:ln>
              <a:noFill/>
            </a:ln>
          </p:spPr>
          <p:txBody>
            <a:bodyPr anchorCtr="0" anchor="ctr" bIns="65000" lIns="113775" spcFirstLastPara="1" rIns="113775" wrap="square" tIns="65000">
              <a:noAutofit/>
            </a:bodyPr>
            <a:lstStyle/>
            <a:p>
              <a:pPr indent="0" lvl="0" marL="0" marR="0" rtl="0" algn="ctr">
                <a:lnSpc>
                  <a:spcPct val="90000"/>
                </a:lnSpc>
                <a:spcBef>
                  <a:spcPts val="0"/>
                </a:spcBef>
                <a:spcAft>
                  <a:spcPts val="0"/>
                </a:spcAft>
                <a:buClr>
                  <a:srgbClr val="000000"/>
                </a:buClr>
                <a:buSzPts val="1600"/>
                <a:buFont typeface="Arial"/>
                <a:buNone/>
              </a:pPr>
              <a:r>
                <a:rPr b="1" i="0" lang="en-US" sz="1600" u="none" cap="none" strike="noStrike">
                  <a:solidFill>
                    <a:schemeClr val="lt1"/>
                  </a:solidFill>
                  <a:latin typeface="Arial"/>
                  <a:ea typeface="Arial"/>
                  <a:cs typeface="Arial"/>
                  <a:sym typeface="Arial"/>
                </a:rPr>
                <a:t>Focus Groups</a:t>
              </a:r>
              <a:endParaRPr/>
            </a:p>
          </p:txBody>
        </p:sp>
        <p:sp>
          <p:nvSpPr>
            <p:cNvPr id="205" name="Google Shape;205;p6"/>
            <p:cNvSpPr/>
            <p:nvPr/>
          </p:nvSpPr>
          <p:spPr>
            <a:xfrm>
              <a:off x="2365746" y="2263289"/>
              <a:ext cx="2072193" cy="2196000"/>
            </a:xfrm>
            <a:prstGeom prst="rect">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6"/>
            <p:cNvSpPr txBox="1"/>
            <p:nvPr/>
          </p:nvSpPr>
          <p:spPr>
            <a:xfrm>
              <a:off x="2365746" y="2263289"/>
              <a:ext cx="2072193" cy="2196000"/>
            </a:xfrm>
            <a:prstGeom prst="rect">
              <a:avLst/>
            </a:prstGeom>
            <a:noFill/>
            <a:ln>
              <a:noFill/>
            </a:ln>
          </p:spPr>
          <p:txBody>
            <a:bodyPr anchorCtr="0" anchor="t" bIns="128000" lIns="85325" spcFirstLastPara="1" rIns="113775" wrap="square" tIns="85325">
              <a:noAutofit/>
            </a:bodyPr>
            <a:lstStyle/>
            <a:p>
              <a:pPr indent="-158750" lvl="1" marL="171450" marR="0" rtl="0" algn="l">
                <a:lnSpc>
                  <a:spcPct val="90000"/>
                </a:lnSpc>
                <a:spcBef>
                  <a:spcPts val="240"/>
                </a:spcBef>
                <a:spcAft>
                  <a:spcPts val="0"/>
                </a:spcAft>
                <a:buClr>
                  <a:srgbClr val="000000"/>
                </a:buClr>
                <a:buSzPts val="1400"/>
                <a:buFont typeface="Arial"/>
                <a:buChar char="•"/>
              </a:pPr>
              <a:r>
                <a:rPr lang="en-US"/>
                <a:t>Charlas en grupos pequeños para obtener opiniones más profundas sobre problemas locales.</a:t>
              </a:r>
              <a:endParaRPr/>
            </a:p>
            <a:p>
              <a:pPr indent="-158750" lvl="1" marL="171450" marR="0" rtl="0" algn="l">
                <a:lnSpc>
                  <a:spcPct val="90000"/>
                </a:lnSpc>
                <a:spcBef>
                  <a:spcPts val="240"/>
                </a:spcBef>
                <a:spcAft>
                  <a:spcPts val="0"/>
                </a:spcAft>
                <a:buClr>
                  <a:srgbClr val="000000"/>
                </a:buClr>
                <a:buSzPts val="1400"/>
                <a:buFont typeface="Arial"/>
                <a:buChar char="•"/>
              </a:pPr>
              <a:r>
                <a:rPr lang="en-US"/>
                <a:t>Historias enriquecedoras y contexto detrás de las necesidades de la comunidad.</a:t>
              </a:r>
              <a:endParaRPr/>
            </a:p>
          </p:txBody>
        </p:sp>
        <p:sp>
          <p:nvSpPr>
            <p:cNvPr id="207" name="Google Shape;207;p6"/>
            <p:cNvSpPr/>
            <p:nvPr/>
          </p:nvSpPr>
          <p:spPr>
            <a:xfrm>
              <a:off x="4728047" y="1494799"/>
              <a:ext cx="2072193" cy="768489"/>
            </a:xfrm>
            <a:prstGeom prst="rect">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6"/>
            <p:cNvSpPr txBox="1"/>
            <p:nvPr/>
          </p:nvSpPr>
          <p:spPr>
            <a:xfrm>
              <a:off x="4728047" y="1494799"/>
              <a:ext cx="2072193" cy="768489"/>
            </a:xfrm>
            <a:prstGeom prst="rect">
              <a:avLst/>
            </a:prstGeom>
            <a:noFill/>
            <a:ln>
              <a:noFill/>
            </a:ln>
          </p:spPr>
          <p:txBody>
            <a:bodyPr anchorCtr="0" anchor="ctr" bIns="65000" lIns="113775" spcFirstLastPara="1" rIns="113775" wrap="square" tIns="65000">
              <a:noAutofit/>
            </a:bodyPr>
            <a:lstStyle/>
            <a:p>
              <a:pPr indent="0" lvl="0" marL="0" marR="0" rtl="0" algn="ctr">
                <a:lnSpc>
                  <a:spcPct val="90000"/>
                </a:lnSpc>
                <a:spcBef>
                  <a:spcPts val="0"/>
                </a:spcBef>
                <a:spcAft>
                  <a:spcPts val="0"/>
                </a:spcAft>
                <a:buClr>
                  <a:srgbClr val="000000"/>
                </a:buClr>
                <a:buSzPts val="1600"/>
                <a:buFont typeface="Arial"/>
                <a:buNone/>
              </a:pPr>
              <a:r>
                <a:rPr b="1" lang="en-US" sz="1600">
                  <a:solidFill>
                    <a:schemeClr val="lt1"/>
                  </a:solidFill>
                </a:rPr>
                <a:t>Mapa Comunitario</a:t>
              </a:r>
              <a:endParaRPr b="0" i="0" sz="1600" u="none" cap="none" strike="noStrike">
                <a:solidFill>
                  <a:schemeClr val="lt1"/>
                </a:solidFill>
                <a:latin typeface="Arial"/>
                <a:ea typeface="Arial"/>
                <a:cs typeface="Arial"/>
                <a:sym typeface="Arial"/>
              </a:endParaRPr>
            </a:p>
          </p:txBody>
        </p:sp>
        <p:sp>
          <p:nvSpPr>
            <p:cNvPr id="209" name="Google Shape;209;p6"/>
            <p:cNvSpPr/>
            <p:nvPr/>
          </p:nvSpPr>
          <p:spPr>
            <a:xfrm>
              <a:off x="4728047" y="2263289"/>
              <a:ext cx="2072193" cy="2196000"/>
            </a:xfrm>
            <a:prstGeom prst="rect">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6"/>
            <p:cNvSpPr txBox="1"/>
            <p:nvPr/>
          </p:nvSpPr>
          <p:spPr>
            <a:xfrm>
              <a:off x="4728047" y="2263289"/>
              <a:ext cx="2072193" cy="2196000"/>
            </a:xfrm>
            <a:prstGeom prst="rect">
              <a:avLst/>
            </a:prstGeom>
            <a:noFill/>
            <a:ln>
              <a:noFill/>
            </a:ln>
          </p:spPr>
          <p:txBody>
            <a:bodyPr anchorCtr="0" anchor="t" bIns="128000" lIns="85325" spcFirstLastPara="1" rIns="113775" wrap="square" tIns="85325">
              <a:noAutofit/>
            </a:bodyPr>
            <a:lstStyle/>
            <a:p>
              <a:pPr indent="-171450" lvl="1" marL="171450" marR="0" rtl="0" algn="l">
                <a:lnSpc>
                  <a:spcPct val="90000"/>
                </a:lnSpc>
                <a:spcBef>
                  <a:spcPts val="240"/>
                </a:spcBef>
                <a:spcAft>
                  <a:spcPts val="0"/>
                </a:spcAft>
                <a:buClr>
                  <a:srgbClr val="000000"/>
                </a:buClr>
                <a:buSzPts val="1600"/>
                <a:buFont typeface="Arial"/>
                <a:buChar char="•"/>
              </a:pPr>
              <a:r>
                <a:rPr lang="en-US" sz="1600"/>
                <a:t>Herramienta visual para marcar los activos locales y áreas problemáticas.</a:t>
              </a:r>
              <a:endParaRPr sz="1600"/>
            </a:p>
            <a:p>
              <a:pPr indent="-171450" lvl="1" marL="171450" marR="0" rtl="0" algn="l">
                <a:lnSpc>
                  <a:spcPct val="90000"/>
                </a:lnSpc>
                <a:spcBef>
                  <a:spcPts val="240"/>
                </a:spcBef>
                <a:spcAft>
                  <a:spcPts val="0"/>
                </a:spcAft>
                <a:buClr>
                  <a:srgbClr val="000000"/>
                </a:buClr>
                <a:buSzPts val="1600"/>
                <a:buFont typeface="Arial"/>
                <a:buChar char="•"/>
              </a:pPr>
              <a:r>
                <a:rPr lang="en-US" sz="1600"/>
                <a:t>Revela de manera clara las brechas y oportunidades.</a:t>
              </a:r>
              <a:endParaRPr sz="1600"/>
            </a:p>
          </p:txBody>
        </p:sp>
        <p:sp>
          <p:nvSpPr>
            <p:cNvPr id="211" name="Google Shape;211;p6"/>
            <p:cNvSpPr/>
            <p:nvPr/>
          </p:nvSpPr>
          <p:spPr>
            <a:xfrm>
              <a:off x="7090348" y="1494799"/>
              <a:ext cx="2072193" cy="768489"/>
            </a:xfrm>
            <a:prstGeom prst="rect">
              <a:avLst/>
            </a:prstGeom>
            <a:solidFill>
              <a:srgbClr val="6DC570"/>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6"/>
            <p:cNvSpPr txBox="1"/>
            <p:nvPr/>
          </p:nvSpPr>
          <p:spPr>
            <a:xfrm>
              <a:off x="7090348" y="1494799"/>
              <a:ext cx="2072193" cy="768489"/>
            </a:xfrm>
            <a:prstGeom prst="rect">
              <a:avLst/>
            </a:prstGeom>
            <a:noFill/>
            <a:ln>
              <a:noFill/>
            </a:ln>
          </p:spPr>
          <p:txBody>
            <a:bodyPr anchorCtr="0" anchor="ctr" bIns="65000" lIns="113775" spcFirstLastPara="1" rIns="113775" wrap="square" tIns="65000">
              <a:noAutofit/>
            </a:bodyPr>
            <a:lstStyle/>
            <a:p>
              <a:pPr indent="0" lvl="0" marL="0" marR="0" rtl="0" algn="ctr">
                <a:lnSpc>
                  <a:spcPct val="90000"/>
                </a:lnSpc>
                <a:spcBef>
                  <a:spcPts val="0"/>
                </a:spcBef>
                <a:spcAft>
                  <a:spcPts val="0"/>
                </a:spcAft>
                <a:buClr>
                  <a:srgbClr val="000000"/>
                </a:buClr>
                <a:buSzPts val="1600"/>
                <a:buFont typeface="Arial"/>
                <a:buNone/>
              </a:pPr>
              <a:r>
                <a:rPr b="1" lang="en-US" sz="1500">
                  <a:solidFill>
                    <a:schemeClr val="lt1"/>
                  </a:solidFill>
                </a:rPr>
                <a:t>ABCD (Desarrollo Comunitario Basado en Activos)</a:t>
              </a:r>
              <a:endParaRPr b="0" i="0" sz="1500" u="none" cap="none" strike="noStrike">
                <a:solidFill>
                  <a:schemeClr val="lt1"/>
                </a:solidFill>
                <a:latin typeface="Arial"/>
                <a:ea typeface="Arial"/>
                <a:cs typeface="Arial"/>
                <a:sym typeface="Arial"/>
              </a:endParaRPr>
            </a:p>
          </p:txBody>
        </p:sp>
        <p:sp>
          <p:nvSpPr>
            <p:cNvPr id="213" name="Google Shape;213;p6"/>
            <p:cNvSpPr/>
            <p:nvPr/>
          </p:nvSpPr>
          <p:spPr>
            <a:xfrm>
              <a:off x="7090348" y="2263289"/>
              <a:ext cx="2072193" cy="2196000"/>
            </a:xfrm>
            <a:prstGeom prst="rect">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6"/>
            <p:cNvSpPr txBox="1"/>
            <p:nvPr/>
          </p:nvSpPr>
          <p:spPr>
            <a:xfrm>
              <a:off x="7090348" y="2263289"/>
              <a:ext cx="2072193" cy="2196000"/>
            </a:xfrm>
            <a:prstGeom prst="rect">
              <a:avLst/>
            </a:prstGeom>
            <a:noFill/>
            <a:ln>
              <a:noFill/>
            </a:ln>
          </p:spPr>
          <p:txBody>
            <a:bodyPr anchorCtr="0" anchor="t" bIns="128000" lIns="85325" spcFirstLastPara="1" rIns="113775" wrap="square" tIns="85325">
              <a:noAutofit/>
            </a:bodyPr>
            <a:lstStyle/>
            <a:p>
              <a:pPr indent="-171450" lvl="1" marL="171450" marR="0" rtl="0" algn="l">
                <a:lnSpc>
                  <a:spcPct val="90000"/>
                </a:lnSpc>
                <a:spcBef>
                  <a:spcPts val="240"/>
                </a:spcBef>
                <a:spcAft>
                  <a:spcPts val="0"/>
                </a:spcAft>
                <a:buClr>
                  <a:srgbClr val="000000"/>
                </a:buClr>
                <a:buSzPts val="1600"/>
                <a:buFont typeface="Arial"/>
                <a:buChar char="•"/>
              </a:pPr>
              <a:r>
                <a:rPr lang="en-US" sz="1600"/>
                <a:t>Se enfoca en lo que la comunidad tiene, no en lo que le falta.</a:t>
              </a:r>
              <a:endParaRPr sz="1600"/>
            </a:p>
            <a:p>
              <a:pPr indent="-171450" lvl="1" marL="171450" marR="0" rtl="0" algn="l">
                <a:lnSpc>
                  <a:spcPct val="90000"/>
                </a:lnSpc>
                <a:spcBef>
                  <a:spcPts val="240"/>
                </a:spcBef>
                <a:spcAft>
                  <a:spcPts val="0"/>
                </a:spcAft>
                <a:buClr>
                  <a:srgbClr val="000000"/>
                </a:buClr>
                <a:buSzPts val="1600"/>
                <a:buFont typeface="Arial"/>
                <a:buChar char="•"/>
              </a:pPr>
              <a:r>
                <a:rPr lang="en-US" sz="1600"/>
                <a:t>Fomenta la confianza, el orgullo y las soluciones locales.</a:t>
              </a:r>
              <a:endParaRPr sz="16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Desafíos en la comprensión de las dinámicas comunitarias</a:t>
            </a:r>
            <a:endParaRPr/>
          </a:p>
        </p:txBody>
      </p:sp>
      <p:sp>
        <p:nvSpPr>
          <p:cNvPr id="220" name="Google Shape;220;g2d3f02dfa91_0_21"/>
          <p:cNvSpPr txBox="1"/>
          <p:nvPr>
            <p:ph idx="1" type="body"/>
          </p:nvPr>
        </p:nvSpPr>
        <p:spPr>
          <a:xfrm>
            <a:off x="6771726" y="1465144"/>
            <a:ext cx="4917583" cy="5313600"/>
          </a:xfrm>
          <a:prstGeom prst="rect">
            <a:avLst/>
          </a:prstGeom>
          <a:noFill/>
          <a:ln>
            <a:noFill/>
          </a:ln>
        </p:spPr>
        <p:txBody>
          <a:bodyPr anchorCtr="0" anchor="t" bIns="45700" lIns="45700" spcFirstLastPara="1" rIns="45700" wrap="square" tIns="45700">
            <a:normAutofit/>
          </a:bodyPr>
          <a:lstStyle/>
          <a:p>
            <a:pPr indent="0" lvl="0" marL="0" marR="0" rtl="0" algn="l">
              <a:lnSpc>
                <a:spcPct val="115000"/>
              </a:lnSpc>
              <a:spcBef>
                <a:spcPts val="1200"/>
              </a:spcBef>
              <a:spcAft>
                <a:spcPts val="0"/>
              </a:spcAft>
              <a:buSzPts val="1800"/>
              <a:buNone/>
            </a:pPr>
            <a:r>
              <a:t/>
            </a:r>
            <a:endParaRPr/>
          </a:p>
          <a:p>
            <a:pPr indent="0" lvl="0" marL="158750" rtl="0" algn="l">
              <a:lnSpc>
                <a:spcPct val="115000"/>
              </a:lnSpc>
              <a:spcBef>
                <a:spcPts val="1200"/>
              </a:spcBef>
              <a:spcAft>
                <a:spcPts val="0"/>
              </a:spcAft>
              <a:buClr>
                <a:srgbClr val="2C2C2C"/>
              </a:buClr>
              <a:buSzPts val="1100"/>
              <a:buNone/>
            </a:pPr>
            <a:r>
              <a:rPr lang="en-US"/>
              <a:t>Involucrar a las comunidades rurales significa navegar por relaciones complejas. El poder puede estar desigualmente distribuido, con voces más fuertes que a menudo eclipsan a otras. Pueden surgir prioridades conflictivas, lo que requiere un diálogo cuidadoso y la construcción de confianza. La información no siempre está completa o accesible, y cada paso debe respetar los valores locales y las normas culturales.</a:t>
            </a:r>
            <a:endParaRPr/>
          </a:p>
          <a:p>
            <a:pPr indent="0" lvl="0" marL="0" rtl="0" algn="l">
              <a:lnSpc>
                <a:spcPct val="90000"/>
              </a:lnSpc>
              <a:spcBef>
                <a:spcPts val="1200"/>
              </a:spcBef>
              <a:spcAft>
                <a:spcPts val="0"/>
              </a:spcAft>
              <a:buClr>
                <a:srgbClr val="616161"/>
              </a:buClr>
              <a:buSzPts val="1800"/>
              <a:buFont typeface="Calibri"/>
              <a:buNone/>
            </a:pPr>
            <a:r>
              <a:t/>
            </a:r>
            <a:endParaRPr/>
          </a:p>
        </p:txBody>
      </p:sp>
      <p:pic>
        <p:nvPicPr>
          <p:cNvPr id="221" name="Google Shape;221;g2d3f02dfa91_0_21"/>
          <p:cNvPicPr preferRelativeResize="0"/>
          <p:nvPr/>
        </p:nvPicPr>
        <p:blipFill rotWithShape="1">
          <a:blip r:embed="rId3">
            <a:alphaModFix/>
          </a:blip>
          <a:srcRect b="0" l="0" r="0" t="0"/>
          <a:stretch/>
        </p:blipFill>
        <p:spPr>
          <a:xfrm>
            <a:off x="552735" y="1465144"/>
            <a:ext cx="5862257" cy="39277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